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4" r:id="rId7"/>
    <p:sldId id="264" r:id="rId8"/>
    <p:sldId id="263" r:id="rId9"/>
    <p:sldId id="268" r:id="rId10"/>
    <p:sldId id="262" r:id="rId11"/>
    <p:sldId id="261" r:id="rId12"/>
    <p:sldId id="267" r:id="rId13"/>
    <p:sldId id="273" r:id="rId14"/>
    <p:sldId id="266" r:id="rId15"/>
    <p:sldId id="272" r:id="rId16"/>
    <p:sldId id="265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FACA-D9B9-48A0-B0FB-742314FA761D}" type="datetimeFigureOut">
              <a:rPr lang="nl-NL" smtClean="0"/>
              <a:pPr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D6B3-9F94-4ADE-888F-322C46137C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wmf"/><Relationship Id="rId3" Type="http://schemas.openxmlformats.org/officeDocument/2006/relationships/image" Target="../media/image21.emf"/><Relationship Id="rId7" Type="http://schemas.openxmlformats.org/officeDocument/2006/relationships/image" Target="../media/image9.e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33.jpeg"/><Relationship Id="rId5" Type="http://schemas.openxmlformats.org/officeDocument/2006/relationships/image" Target="../media/image19.emf"/><Relationship Id="rId15" Type="http://schemas.openxmlformats.org/officeDocument/2006/relationships/image" Target="../media/image32.wmf"/><Relationship Id="rId10" Type="http://schemas.openxmlformats.org/officeDocument/2006/relationships/image" Target="../media/image16.emf"/><Relationship Id="rId4" Type="http://schemas.openxmlformats.org/officeDocument/2006/relationships/image" Target="../media/image18.emf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.em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Ongeschreven en geschreven bronnen</a:t>
            </a:r>
            <a:b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Aflevering 1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 descr="levende persoon subjectie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65884"/>
            <a:ext cx="6762750" cy="3619500"/>
          </a:xfrm>
          <a:prstGeom prst="rect">
            <a:avLst/>
          </a:prstGeom>
        </p:spPr>
      </p:pic>
      <p:pic>
        <p:nvPicPr>
          <p:cNvPr id="49" name="Afbeelding 48" descr="levende persoon informat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638" y="3068960"/>
            <a:ext cx="6980362" cy="381952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07704" y="0"/>
            <a:ext cx="2880320" cy="9087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Voorwerpen en gebouwen</a:t>
            </a:r>
            <a:endParaRPr lang="nl-NL" sz="2000" b="1" dirty="0"/>
          </a:p>
        </p:txBody>
      </p:sp>
      <p:sp>
        <p:nvSpPr>
          <p:cNvPr id="6" name="Rechthoek 5"/>
          <p:cNvSpPr/>
          <p:nvPr/>
        </p:nvSpPr>
        <p:spPr>
          <a:xfrm>
            <a:off x="1979712" y="1196752"/>
            <a:ext cx="2808312" cy="86409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Beeld en geluid</a:t>
            </a:r>
          </a:p>
        </p:txBody>
      </p:sp>
      <p:sp>
        <p:nvSpPr>
          <p:cNvPr id="7" name="Rechthoek 6"/>
          <p:cNvSpPr/>
          <p:nvPr/>
        </p:nvSpPr>
        <p:spPr>
          <a:xfrm>
            <a:off x="1979712" y="2276872"/>
            <a:ext cx="2880320" cy="93610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Levende personen</a:t>
            </a:r>
            <a:endParaRPr lang="nl-NL" sz="2000" b="1" dirty="0"/>
          </a:p>
        </p:txBody>
      </p:sp>
      <p:sp>
        <p:nvSpPr>
          <p:cNvPr id="13" name="Rechthoek 12"/>
          <p:cNvSpPr/>
          <p:nvPr/>
        </p:nvSpPr>
        <p:spPr>
          <a:xfrm>
            <a:off x="1979712" y="3429000"/>
            <a:ext cx="2880320" cy="908720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Documenten</a:t>
            </a:r>
            <a:endParaRPr lang="nl-NL" sz="2000" b="1" dirty="0"/>
          </a:p>
        </p:txBody>
      </p:sp>
      <p:sp>
        <p:nvSpPr>
          <p:cNvPr id="14" name="Rechthoek 13"/>
          <p:cNvSpPr/>
          <p:nvPr/>
        </p:nvSpPr>
        <p:spPr>
          <a:xfrm>
            <a:off x="2051720" y="4509120"/>
            <a:ext cx="2880320" cy="908720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Informatieve teksten</a:t>
            </a:r>
            <a:endParaRPr lang="nl-NL" sz="2000" b="1" dirty="0"/>
          </a:p>
        </p:txBody>
      </p:sp>
      <p:sp>
        <p:nvSpPr>
          <p:cNvPr id="15" name="Rechthoek 14"/>
          <p:cNvSpPr/>
          <p:nvPr/>
        </p:nvSpPr>
        <p:spPr>
          <a:xfrm>
            <a:off x="2051720" y="5589240"/>
            <a:ext cx="2880320" cy="908720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Teksten met vooral meningen en gevoelens</a:t>
            </a:r>
            <a:endParaRPr lang="nl-NL" sz="2000" b="1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60648"/>
            <a:ext cx="1728192" cy="4320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</a:t>
            </a:r>
            <a:endParaRPr lang="nl-NL" b="1" dirty="0"/>
          </a:p>
        </p:txBody>
      </p:sp>
      <p:sp>
        <p:nvSpPr>
          <p:cNvPr id="17" name="Rechthoek 16"/>
          <p:cNvSpPr/>
          <p:nvPr/>
        </p:nvSpPr>
        <p:spPr>
          <a:xfrm>
            <a:off x="4860032" y="3645024"/>
            <a:ext cx="1656184" cy="4320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</a:t>
            </a:r>
            <a:endParaRPr lang="nl-NL" b="1" dirty="0"/>
          </a:p>
        </p:txBody>
      </p:sp>
      <p:sp>
        <p:nvSpPr>
          <p:cNvPr id="25" name="Rechthoek 24"/>
          <p:cNvSpPr/>
          <p:nvPr/>
        </p:nvSpPr>
        <p:spPr>
          <a:xfrm>
            <a:off x="4860032" y="2492896"/>
            <a:ext cx="165618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</a:t>
            </a:r>
            <a:endParaRPr lang="nl-NL" b="1" dirty="0"/>
          </a:p>
        </p:txBody>
      </p:sp>
      <p:sp>
        <p:nvSpPr>
          <p:cNvPr id="26" name="Rechthoek 25"/>
          <p:cNvSpPr/>
          <p:nvPr/>
        </p:nvSpPr>
        <p:spPr>
          <a:xfrm>
            <a:off x="4860032" y="1412776"/>
            <a:ext cx="165618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</a:t>
            </a:r>
            <a:endParaRPr lang="nl-NL" b="1" dirty="0"/>
          </a:p>
        </p:txBody>
      </p:sp>
      <p:sp>
        <p:nvSpPr>
          <p:cNvPr id="27" name="Rechthoek 26"/>
          <p:cNvSpPr/>
          <p:nvPr/>
        </p:nvSpPr>
        <p:spPr>
          <a:xfrm>
            <a:off x="4932040" y="4725144"/>
            <a:ext cx="165618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</a:t>
            </a:r>
            <a:endParaRPr lang="nl-NL" b="1" dirty="0"/>
          </a:p>
        </p:txBody>
      </p:sp>
      <p:sp>
        <p:nvSpPr>
          <p:cNvPr id="28" name="Rechthoek 27"/>
          <p:cNvSpPr/>
          <p:nvPr/>
        </p:nvSpPr>
        <p:spPr>
          <a:xfrm>
            <a:off x="4932040" y="5805264"/>
            <a:ext cx="165618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</a:t>
            </a:r>
            <a:endParaRPr lang="nl-NL" b="1" dirty="0"/>
          </a:p>
        </p:txBody>
      </p:sp>
      <p:sp>
        <p:nvSpPr>
          <p:cNvPr id="29" name="Rechthoek 28"/>
          <p:cNvSpPr/>
          <p:nvPr/>
        </p:nvSpPr>
        <p:spPr>
          <a:xfrm>
            <a:off x="7308304" y="260648"/>
            <a:ext cx="1656184" cy="4320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OBJECTIEF</a:t>
            </a:r>
            <a:endParaRPr lang="nl-NL" b="1" dirty="0"/>
          </a:p>
        </p:txBody>
      </p:sp>
      <p:sp>
        <p:nvSpPr>
          <p:cNvPr id="30" name="Rechthoek 29"/>
          <p:cNvSpPr/>
          <p:nvPr/>
        </p:nvSpPr>
        <p:spPr>
          <a:xfrm>
            <a:off x="7308304" y="3645024"/>
            <a:ext cx="1656184" cy="4320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OBJECTIEF</a:t>
            </a:r>
            <a:endParaRPr lang="nl-NL" b="1" dirty="0"/>
          </a:p>
        </p:txBody>
      </p:sp>
      <p:sp>
        <p:nvSpPr>
          <p:cNvPr id="31" name="Rechthoek 30"/>
          <p:cNvSpPr/>
          <p:nvPr/>
        </p:nvSpPr>
        <p:spPr>
          <a:xfrm>
            <a:off x="7236296" y="1196752"/>
            <a:ext cx="1656184" cy="432048"/>
          </a:xfrm>
          <a:prstGeom prst="rect">
            <a:avLst/>
          </a:prstGeom>
          <a:solidFill>
            <a:srgbClr val="00B050"/>
          </a:solidFill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INFORMATIEF</a:t>
            </a:r>
            <a:endParaRPr lang="nl-NL" b="1" dirty="0"/>
          </a:p>
        </p:txBody>
      </p:sp>
      <p:sp>
        <p:nvSpPr>
          <p:cNvPr id="32" name="Rechthoek 31"/>
          <p:cNvSpPr/>
          <p:nvPr/>
        </p:nvSpPr>
        <p:spPr>
          <a:xfrm>
            <a:off x="7236296" y="2420888"/>
            <a:ext cx="1656184" cy="432048"/>
          </a:xfrm>
          <a:prstGeom prst="rect">
            <a:avLst/>
          </a:prstGeom>
          <a:solidFill>
            <a:srgbClr val="00B050"/>
          </a:solidFill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INFORMATIEF</a:t>
            </a:r>
            <a:endParaRPr lang="nl-NL" b="1" dirty="0"/>
          </a:p>
        </p:txBody>
      </p:sp>
      <p:sp>
        <p:nvSpPr>
          <p:cNvPr id="33" name="Rechthoek 32"/>
          <p:cNvSpPr/>
          <p:nvPr/>
        </p:nvSpPr>
        <p:spPr>
          <a:xfrm>
            <a:off x="7308304" y="4725144"/>
            <a:ext cx="1656184" cy="43204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INFORMATIEF</a:t>
            </a:r>
            <a:endParaRPr lang="nl-NL" b="1" dirty="0"/>
          </a:p>
        </p:txBody>
      </p:sp>
      <p:sp>
        <p:nvSpPr>
          <p:cNvPr id="35" name="Gelijk 34"/>
          <p:cNvSpPr/>
          <p:nvPr/>
        </p:nvSpPr>
        <p:spPr>
          <a:xfrm>
            <a:off x="6732240" y="332656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Gelijk 35"/>
          <p:cNvSpPr/>
          <p:nvPr/>
        </p:nvSpPr>
        <p:spPr>
          <a:xfrm>
            <a:off x="6732240" y="148478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Gelijk 36"/>
          <p:cNvSpPr/>
          <p:nvPr/>
        </p:nvSpPr>
        <p:spPr>
          <a:xfrm>
            <a:off x="6732240" y="580526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Gelijk 37"/>
          <p:cNvSpPr/>
          <p:nvPr/>
        </p:nvSpPr>
        <p:spPr>
          <a:xfrm>
            <a:off x="6732240" y="2492896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9" name="Gelijk 38"/>
          <p:cNvSpPr/>
          <p:nvPr/>
        </p:nvSpPr>
        <p:spPr>
          <a:xfrm>
            <a:off x="6732240" y="364502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Gelijk 39"/>
          <p:cNvSpPr/>
          <p:nvPr/>
        </p:nvSpPr>
        <p:spPr>
          <a:xfrm>
            <a:off x="6732240" y="472514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7308304" y="1700808"/>
            <a:ext cx="1656184" cy="432048"/>
          </a:xfrm>
          <a:prstGeom prst="rect">
            <a:avLst/>
          </a:prstGeom>
          <a:solidFill>
            <a:srgbClr val="7030A0"/>
          </a:solidFill>
          <a:scene3d>
            <a:camera prst="isometricOffAxis2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SUBJECTIEF</a:t>
            </a:r>
            <a:endParaRPr lang="nl-NL" b="1" dirty="0"/>
          </a:p>
        </p:txBody>
      </p:sp>
      <p:sp>
        <p:nvSpPr>
          <p:cNvPr id="42" name="Rechthoek 41"/>
          <p:cNvSpPr/>
          <p:nvPr/>
        </p:nvSpPr>
        <p:spPr>
          <a:xfrm>
            <a:off x="7164288" y="2924944"/>
            <a:ext cx="1656184" cy="432048"/>
          </a:xfrm>
          <a:prstGeom prst="rect">
            <a:avLst/>
          </a:prstGeom>
          <a:solidFill>
            <a:srgbClr val="7030A0"/>
          </a:solidFill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SUBJECTIEF</a:t>
            </a:r>
            <a:endParaRPr lang="nl-NL" b="1" dirty="0"/>
          </a:p>
        </p:txBody>
      </p:sp>
      <p:sp>
        <p:nvSpPr>
          <p:cNvPr id="44" name="Rechthoek 43"/>
          <p:cNvSpPr/>
          <p:nvPr/>
        </p:nvSpPr>
        <p:spPr>
          <a:xfrm>
            <a:off x="7308304" y="5805264"/>
            <a:ext cx="1656184" cy="43204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SUBJECTIEF</a:t>
            </a:r>
            <a:endParaRPr lang="nl-NL" b="1" dirty="0"/>
          </a:p>
        </p:txBody>
      </p:sp>
      <p:pic>
        <p:nvPicPr>
          <p:cNvPr id="43" name="Afbeelding 42" descr="ongescheven objecti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052736"/>
            <a:ext cx="6810375" cy="3895725"/>
          </a:xfrm>
          <a:prstGeom prst="rect">
            <a:avLst/>
          </a:prstGeom>
        </p:spPr>
      </p:pic>
      <p:pic>
        <p:nvPicPr>
          <p:cNvPr id="45" name="Afbeelding 44" descr="beeld en geluid ongeschreven informati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344266"/>
            <a:ext cx="6753225" cy="3028950"/>
          </a:xfrm>
          <a:prstGeom prst="rect">
            <a:avLst/>
          </a:prstGeom>
        </p:spPr>
      </p:pic>
      <p:pic>
        <p:nvPicPr>
          <p:cNvPr id="51" name="Afbeelding 50" descr="geschreven documenten objecti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-27384"/>
            <a:ext cx="7200800" cy="3457575"/>
          </a:xfrm>
          <a:prstGeom prst="rect">
            <a:avLst/>
          </a:prstGeom>
        </p:spPr>
      </p:pic>
      <p:pic>
        <p:nvPicPr>
          <p:cNvPr id="53" name="Afbeelding 52" descr="GESCHEVEN informatie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44624"/>
            <a:ext cx="7128792" cy="4680520"/>
          </a:xfrm>
          <a:prstGeom prst="rect">
            <a:avLst/>
          </a:prstGeom>
        </p:spPr>
      </p:pic>
      <p:pic>
        <p:nvPicPr>
          <p:cNvPr id="54" name="Afbeelding 53" descr="geschreven subjectief stnadplaats hoo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2208" y="0"/>
            <a:ext cx="7308304" cy="5301208"/>
          </a:xfrm>
          <a:prstGeom prst="rect">
            <a:avLst/>
          </a:prstGeom>
        </p:spPr>
      </p:pic>
      <p:sp>
        <p:nvSpPr>
          <p:cNvPr id="47" name="Afgeronde rechthoek 46"/>
          <p:cNvSpPr/>
          <p:nvPr/>
        </p:nvSpPr>
        <p:spPr>
          <a:xfrm>
            <a:off x="107504" y="1340768"/>
            <a:ext cx="1872208" cy="7920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Ongeschreven bronnen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07504" y="4509120"/>
            <a:ext cx="1872208" cy="792088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Geschreven bronnen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57" name="Afbeelding 56" descr="beeld en geluid ongeschreven subjectie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2864" y="2730996"/>
            <a:ext cx="7257648" cy="33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508104" y="5004263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8094380" y="5972786"/>
            <a:ext cx="981928" cy="6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508104" y="1916832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508104" y="357301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204864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160358"/>
            <a:ext cx="1152128" cy="7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492518" y="1844824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10" y="2708920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08520" y="1977825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492518" y="35010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92518" y="4941168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70" y="3713584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502" y="5517232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hthoek 28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</a:t>
            </a:r>
            <a:endParaRPr lang="nl-NL" b="1" dirty="0"/>
          </a:p>
        </p:txBody>
      </p:sp>
      <p:cxnSp>
        <p:nvCxnSpPr>
          <p:cNvPr id="35" name="Rechte verbindingslijn met pijl 34"/>
          <p:cNvCxnSpPr/>
          <p:nvPr/>
        </p:nvCxnSpPr>
        <p:spPr>
          <a:xfrm flipH="1">
            <a:off x="3347864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29" idx="3"/>
          </p:cNvCxnSpPr>
          <p:nvPr/>
        </p:nvCxnSpPr>
        <p:spPr>
          <a:xfrm>
            <a:off x="5796136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hthoek 54"/>
          <p:cNvSpPr/>
          <p:nvPr/>
        </p:nvSpPr>
        <p:spPr>
          <a:xfrm>
            <a:off x="2411760" y="2852936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u="sng" dirty="0" smtClean="0"/>
              <a:t>MENING</a:t>
            </a:r>
            <a:r>
              <a:rPr lang="nl-NL" sz="1400" b="1" dirty="0" smtClean="0"/>
              <a:t>,  niet op basis van feiten  of eenzijdig</a:t>
            </a:r>
            <a:endParaRPr lang="nl-NL" sz="1400" b="1" dirty="0" smtClean="0">
              <a:solidFill>
                <a:schemeClr val="tx1"/>
              </a:solidFill>
            </a:endParaRPr>
          </a:p>
          <a:p>
            <a:r>
              <a:rPr lang="nl-NL" sz="1400" b="1" u="sng" dirty="0" smtClean="0">
                <a:solidFill>
                  <a:schemeClr val="tx1"/>
                </a:solidFill>
              </a:rPr>
              <a:t>MENING</a:t>
            </a:r>
            <a:r>
              <a:rPr lang="nl-NL" sz="1400" b="1" dirty="0" smtClean="0">
                <a:solidFill>
                  <a:schemeClr val="tx1"/>
                </a:solidFill>
              </a:rPr>
              <a:t>, gebaseerd op feiten en bedoeld om te informeren</a:t>
            </a:r>
            <a:endParaRPr lang="nl-NL" sz="1400" b="1" dirty="0"/>
          </a:p>
        </p:txBody>
      </p:sp>
      <p:cxnSp>
        <p:nvCxnSpPr>
          <p:cNvPr id="56" name="Rechte verbindingslijn met pijl 55"/>
          <p:cNvCxnSpPr/>
          <p:nvPr/>
        </p:nvCxnSpPr>
        <p:spPr>
          <a:xfrm flipH="1">
            <a:off x="2123728" y="34290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6588224" y="3753036"/>
            <a:ext cx="288032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hthoek 62"/>
          <p:cNvSpPr/>
          <p:nvPr/>
        </p:nvSpPr>
        <p:spPr>
          <a:xfrm>
            <a:off x="2411760" y="4365104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u="sng" dirty="0" smtClean="0"/>
              <a:t>MENING</a:t>
            </a:r>
            <a:r>
              <a:rPr lang="nl-NL" sz="1400" b="1" dirty="0" smtClean="0"/>
              <a:t>, niet op basis van feiten  of eenzijdig</a:t>
            </a:r>
            <a:endParaRPr lang="nl-NL" sz="1400" b="1" dirty="0" smtClean="0">
              <a:solidFill>
                <a:schemeClr val="tx1"/>
              </a:solidFill>
            </a:endParaRPr>
          </a:p>
          <a:p>
            <a:r>
              <a:rPr lang="nl-NL" sz="1400" b="1" u="sng" dirty="0" smtClean="0">
                <a:solidFill>
                  <a:schemeClr val="tx1"/>
                </a:solidFill>
              </a:rPr>
              <a:t>MENING</a:t>
            </a:r>
            <a:r>
              <a:rPr lang="nl-NL" sz="1400" b="1" dirty="0" smtClean="0">
                <a:solidFill>
                  <a:schemeClr val="tx1"/>
                </a:solidFill>
              </a:rPr>
              <a:t>, gebaseerd op feiten en bedoeld om te informeren</a:t>
            </a:r>
            <a:endParaRPr lang="nl-NL" sz="1600" b="1" dirty="0"/>
          </a:p>
        </p:txBody>
      </p:sp>
      <p:cxnSp>
        <p:nvCxnSpPr>
          <p:cNvPr id="64" name="Rechte verbindingslijn met pijl 63"/>
          <p:cNvCxnSpPr/>
          <p:nvPr/>
        </p:nvCxnSpPr>
        <p:spPr>
          <a:xfrm flipH="1">
            <a:off x="2123728" y="486916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Afgeronde rechthoek 39"/>
          <p:cNvSpPr/>
          <p:nvPr/>
        </p:nvSpPr>
        <p:spPr>
          <a:xfrm>
            <a:off x="467544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5436096" y="623731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u="sng" dirty="0" smtClean="0"/>
              <a:t>MENING</a:t>
            </a:r>
            <a:r>
              <a:rPr lang="nl-NL" sz="1400" b="1" dirty="0" smtClean="0"/>
              <a:t>, niet op basis van feiten  of eenzijdig</a:t>
            </a:r>
            <a:endParaRPr lang="nl-NL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71" name="Rechte verbindingslijn met pijl 70"/>
          <p:cNvCxnSpPr/>
          <p:nvPr/>
        </p:nvCxnSpPr>
        <p:spPr>
          <a:xfrm flipV="1">
            <a:off x="6516216" y="594928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Rechthoek 72"/>
          <p:cNvSpPr/>
          <p:nvPr/>
        </p:nvSpPr>
        <p:spPr>
          <a:xfrm>
            <a:off x="5364088" y="3104964"/>
            <a:ext cx="2160240" cy="6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u="sng" dirty="0" smtClean="0">
                <a:solidFill>
                  <a:schemeClr val="tx1"/>
                </a:solidFill>
              </a:rPr>
              <a:t>MENING</a:t>
            </a:r>
            <a:r>
              <a:rPr lang="nl-NL" sz="1400" b="1" dirty="0" smtClean="0">
                <a:solidFill>
                  <a:schemeClr val="tx1"/>
                </a:solidFill>
              </a:rPr>
              <a:t>, gebaseerd op feiten en bedoeld om te informeren</a:t>
            </a:r>
            <a:endParaRPr lang="nl-N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4" grpId="0" animBg="1"/>
      <p:bldP spid="16" grpId="0" animBg="1"/>
      <p:bldP spid="25" grpId="0" animBg="1"/>
      <p:bldP spid="26" grpId="0" animBg="1"/>
      <p:bldP spid="29" grpId="0" animBg="1"/>
      <p:bldP spid="55" grpId="0" animBg="1"/>
      <p:bldP spid="63" grpId="0" animBg="1"/>
      <p:bldP spid="40" grpId="0" animBg="1"/>
      <p:bldP spid="70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508104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8094380" y="5693667"/>
            <a:ext cx="981928" cy="6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508104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508104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800318"/>
            <a:ext cx="1152128" cy="7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49251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10" y="2564904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0852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49251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9251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70" y="3425552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502" y="5301208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met pijl 30"/>
          <p:cNvCxnSpPr/>
          <p:nvPr/>
        </p:nvCxnSpPr>
        <p:spPr>
          <a:xfrm>
            <a:off x="214870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14870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14870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7236296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7236296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236296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</a:t>
            </a:r>
            <a:endParaRPr lang="nl-NL" b="1" dirty="0"/>
          </a:p>
        </p:txBody>
      </p:sp>
      <p:cxnSp>
        <p:nvCxnSpPr>
          <p:cNvPr id="35" name="Rechte verbindingslijn met pijl 34"/>
          <p:cNvCxnSpPr/>
          <p:nvPr/>
        </p:nvCxnSpPr>
        <p:spPr>
          <a:xfrm flipH="1">
            <a:off x="3347864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29" idx="3"/>
          </p:cNvCxnSpPr>
          <p:nvPr/>
        </p:nvCxnSpPr>
        <p:spPr>
          <a:xfrm>
            <a:off x="5796136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3635896" y="242088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Objectief</a:t>
            </a:r>
            <a:endParaRPr lang="nl-NL" b="1" dirty="0"/>
          </a:p>
        </p:txBody>
      </p:sp>
      <p:sp>
        <p:nvSpPr>
          <p:cNvPr id="38" name="Gelijk 37"/>
          <p:cNvSpPr/>
          <p:nvPr/>
        </p:nvSpPr>
        <p:spPr>
          <a:xfrm>
            <a:off x="4499992" y="1988840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3635896" y="31409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 </a:t>
            </a:r>
            <a:r>
              <a:rPr lang="nl-NL" b="1" dirty="0" smtClean="0">
                <a:solidFill>
                  <a:schemeClr val="tx1"/>
                </a:solidFill>
              </a:rPr>
              <a:t>(op feiten)</a:t>
            </a:r>
            <a:r>
              <a:rPr lang="nl-NL" b="1" dirty="0" smtClean="0"/>
              <a:t> </a:t>
            </a:r>
            <a:endParaRPr lang="nl-NL" b="1" dirty="0"/>
          </a:p>
        </p:txBody>
      </p:sp>
      <p:cxnSp>
        <p:nvCxnSpPr>
          <p:cNvPr id="56" name="Rechte verbindingslijn met pijl 55"/>
          <p:cNvCxnSpPr/>
          <p:nvPr/>
        </p:nvCxnSpPr>
        <p:spPr>
          <a:xfrm flipH="1">
            <a:off x="3347864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stCxn id="55" idx="3"/>
          </p:cNvCxnSpPr>
          <p:nvPr/>
        </p:nvCxnSpPr>
        <p:spPr>
          <a:xfrm>
            <a:off x="5796136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3635896" y="407707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Subjectief  of </a:t>
            </a:r>
            <a:r>
              <a:rPr lang="nl-NL" b="1" dirty="0" smtClean="0">
                <a:solidFill>
                  <a:schemeClr val="tx1"/>
                </a:solidFill>
              </a:rPr>
              <a:t>informatief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9" name="Gelijk 58"/>
          <p:cNvSpPr/>
          <p:nvPr/>
        </p:nvSpPr>
        <p:spPr>
          <a:xfrm>
            <a:off x="4499992" y="364502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3635896" y="48691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 </a:t>
            </a:r>
            <a:r>
              <a:rPr lang="nl-NL" b="1" dirty="0" smtClean="0">
                <a:solidFill>
                  <a:schemeClr val="tx1"/>
                </a:solidFill>
              </a:rPr>
              <a:t>(op feiten)</a:t>
            </a:r>
            <a:r>
              <a:rPr lang="nl-NL" b="1" dirty="0" smtClean="0"/>
              <a:t> </a:t>
            </a:r>
            <a:endParaRPr lang="nl-NL" b="1" dirty="0"/>
          </a:p>
        </p:txBody>
      </p:sp>
      <p:cxnSp>
        <p:nvCxnSpPr>
          <p:cNvPr id="64" name="Rechte verbindingslijn met pijl 63"/>
          <p:cNvCxnSpPr/>
          <p:nvPr/>
        </p:nvCxnSpPr>
        <p:spPr>
          <a:xfrm flipH="1">
            <a:off x="3347864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3" idx="3"/>
          </p:cNvCxnSpPr>
          <p:nvPr/>
        </p:nvCxnSpPr>
        <p:spPr>
          <a:xfrm>
            <a:off x="5796136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3635896" y="580526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Subjectief  of </a:t>
            </a:r>
            <a:r>
              <a:rPr lang="nl-NL" b="1" dirty="0" smtClean="0">
                <a:solidFill>
                  <a:schemeClr val="tx1"/>
                </a:solidFill>
              </a:rPr>
              <a:t>informatief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7" name="Gelijk 66"/>
          <p:cNvSpPr/>
          <p:nvPr/>
        </p:nvSpPr>
        <p:spPr>
          <a:xfrm>
            <a:off x="4499992" y="5373216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467544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015905"/>
            <a:ext cx="936104" cy="5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16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1052736"/>
            <a:ext cx="7772400" cy="190207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Ongeschreven en geschreven bronnen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Aflevering 4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331640" y="3501008"/>
            <a:ext cx="6584776" cy="17281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Representatief voor…. ‘wat’ of ‘wie’?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508104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8224">
            <a:off x="8094380" y="5693667"/>
            <a:ext cx="981928" cy="6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508104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508104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800318"/>
            <a:ext cx="1152128" cy="7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49251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510" y="2636912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10852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49251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9251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70" y="3425552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502" y="5301208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met pijl 30"/>
          <p:cNvCxnSpPr/>
          <p:nvPr/>
        </p:nvCxnSpPr>
        <p:spPr>
          <a:xfrm>
            <a:off x="214870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14870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14870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7236296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7236296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236296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Uniek / één</a:t>
            </a:r>
            <a:endParaRPr lang="nl-NL" b="1" dirty="0"/>
          </a:p>
        </p:txBody>
      </p:sp>
      <p:cxnSp>
        <p:nvCxnSpPr>
          <p:cNvPr id="35" name="Rechte verbindingslijn met pijl 34"/>
          <p:cNvCxnSpPr/>
          <p:nvPr/>
        </p:nvCxnSpPr>
        <p:spPr>
          <a:xfrm flipH="1">
            <a:off x="3347864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29" idx="3"/>
          </p:cNvCxnSpPr>
          <p:nvPr/>
        </p:nvCxnSpPr>
        <p:spPr>
          <a:xfrm>
            <a:off x="5796136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3635896" y="242088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Niet representatief</a:t>
            </a:r>
            <a:endParaRPr lang="nl-NL" b="1" dirty="0"/>
          </a:p>
        </p:txBody>
      </p:sp>
      <p:sp>
        <p:nvSpPr>
          <p:cNvPr id="38" name="Gelijk 37"/>
          <p:cNvSpPr/>
          <p:nvPr/>
        </p:nvSpPr>
        <p:spPr>
          <a:xfrm>
            <a:off x="4499992" y="1988840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3635896" y="31409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Uniek / </a:t>
            </a:r>
            <a:r>
              <a:rPr lang="nl-NL" b="1" dirty="0" smtClean="0">
                <a:latin typeface="Times New Roman"/>
                <a:cs typeface="Times New Roman"/>
              </a:rPr>
              <a:t>één</a:t>
            </a:r>
            <a:endParaRPr lang="nl-NL" b="1" dirty="0"/>
          </a:p>
        </p:txBody>
      </p:sp>
      <p:cxnSp>
        <p:nvCxnSpPr>
          <p:cNvPr id="56" name="Rechte verbindingslijn met pijl 55"/>
          <p:cNvCxnSpPr/>
          <p:nvPr/>
        </p:nvCxnSpPr>
        <p:spPr>
          <a:xfrm flipH="1">
            <a:off x="3347864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stCxn id="55" idx="3"/>
          </p:cNvCxnSpPr>
          <p:nvPr/>
        </p:nvCxnSpPr>
        <p:spPr>
          <a:xfrm>
            <a:off x="5796136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3635896" y="407707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Niet representatief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9" name="Gelijk 58"/>
          <p:cNvSpPr/>
          <p:nvPr/>
        </p:nvSpPr>
        <p:spPr>
          <a:xfrm>
            <a:off x="4499992" y="364502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3635896" y="48691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Uniek / één</a:t>
            </a:r>
            <a:endParaRPr lang="nl-NL" b="1" dirty="0"/>
          </a:p>
        </p:txBody>
      </p:sp>
      <p:cxnSp>
        <p:nvCxnSpPr>
          <p:cNvPr id="64" name="Rechte verbindingslijn met pijl 63"/>
          <p:cNvCxnSpPr/>
          <p:nvPr/>
        </p:nvCxnSpPr>
        <p:spPr>
          <a:xfrm flipH="1">
            <a:off x="3347864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3" idx="3"/>
          </p:cNvCxnSpPr>
          <p:nvPr/>
        </p:nvCxnSpPr>
        <p:spPr>
          <a:xfrm>
            <a:off x="5796136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3635896" y="580526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Niet representatief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7" name="Gelijk 66"/>
          <p:cNvSpPr/>
          <p:nvPr/>
        </p:nvSpPr>
        <p:spPr>
          <a:xfrm>
            <a:off x="4499992" y="5373216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467544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</a:t>
            </a:r>
            <a:endParaRPr lang="nl-NL" b="1" dirty="0"/>
          </a:p>
        </p:txBody>
      </p:sp>
      <p:sp>
        <p:nvSpPr>
          <p:cNvPr id="42" name="Rechthoek 41"/>
          <p:cNvSpPr/>
          <p:nvPr/>
        </p:nvSpPr>
        <p:spPr>
          <a:xfrm>
            <a:off x="3635896" y="242088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Representatief voor</a:t>
            </a:r>
            <a:endParaRPr lang="nl-NL" b="1" dirty="0"/>
          </a:p>
        </p:txBody>
      </p:sp>
      <p:sp>
        <p:nvSpPr>
          <p:cNvPr id="44" name="Rechthoek 43"/>
          <p:cNvSpPr/>
          <p:nvPr/>
        </p:nvSpPr>
        <p:spPr>
          <a:xfrm>
            <a:off x="3635896" y="31409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</a:t>
            </a:r>
            <a:endParaRPr lang="nl-NL" b="1" dirty="0"/>
          </a:p>
        </p:txBody>
      </p:sp>
      <p:sp>
        <p:nvSpPr>
          <p:cNvPr id="45" name="Rechthoek 44"/>
          <p:cNvSpPr/>
          <p:nvPr/>
        </p:nvSpPr>
        <p:spPr>
          <a:xfrm>
            <a:off x="3635896" y="407707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Representatief voor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3635896" y="48691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</a:t>
            </a:r>
            <a:endParaRPr lang="nl-NL" b="1" dirty="0"/>
          </a:p>
        </p:txBody>
      </p:sp>
      <p:sp>
        <p:nvSpPr>
          <p:cNvPr id="47" name="Rechthoek 46"/>
          <p:cNvSpPr/>
          <p:nvPr/>
        </p:nvSpPr>
        <p:spPr>
          <a:xfrm>
            <a:off x="3635896" y="580526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Representatief voor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015905"/>
            <a:ext cx="936104" cy="5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il_fi" descr="http://www.stadsmuseumgroenlo.nl/img/stijlkamer0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6512" y="270892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C:\Documents and Settings\lander\Local Settings\Temporary Internet Files\Content.IE5\05203CAF\MC900352380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044624" y="270892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C:\Documents and Settings\lander\Local Settings\Temporary Internet Files\Content.IE5\VC9F76LZ\MC900359627[1].WM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955331"/>
            <a:ext cx="1440160" cy="120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051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26032"/>
              </p:ext>
            </p:extLst>
          </p:nvPr>
        </p:nvGraphicFramePr>
        <p:xfrm>
          <a:off x="2711450" y="5600700"/>
          <a:ext cx="565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-object" showAsIcon="1" r:id="rId14" imgW="571680" imgH="685800" progId="Package">
                  <p:embed/>
                </p:oleObj>
              </mc:Choice>
              <mc:Fallback>
                <p:oleObj name="Packager Shell-object" showAsIcon="1" r:id="rId14" imgW="57168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5600700"/>
                        <a:ext cx="5651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Afbeelding 52" descr="C:\Documents and Settings\lander\Local Settings\Temporary Internet Files\Content.IE5\VC9F76LZ\MC900197587[1].WMF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4509120"/>
            <a:ext cx="2304256" cy="20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31493 2.9629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80" dur="1" fill="hold"/>
                                        <p:tgtEl>
                                          <p:spTgt spid="2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16" grpId="0" animBg="1"/>
      <p:bldP spid="16" grpId="1" animBg="1"/>
      <p:bldP spid="16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1484784"/>
            <a:ext cx="7772400" cy="14700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Ongeschreven en geschreven bronnen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Aflevering 5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403648" y="3645024"/>
            <a:ext cx="6400800" cy="17281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Bruikbaar?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123728" y="1052736"/>
            <a:ext cx="2232248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bouwwerken</a:t>
            </a:r>
            <a:endParaRPr lang="nl-NL" b="1" dirty="0"/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59832" y="836712"/>
            <a:ext cx="918762" cy="50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2195736" y="3212976"/>
            <a:ext cx="2232248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Beeld en geluid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2267744" y="4869160"/>
            <a:ext cx="2160240" cy="13681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10568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Afbeelding 41" descr="de_verteller_kl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869160"/>
            <a:ext cx="1000710" cy="667140"/>
          </a:xfrm>
          <a:prstGeom prst="rect">
            <a:avLst/>
          </a:prstGeom>
        </p:spPr>
      </p:pic>
      <p:cxnSp>
        <p:nvCxnSpPr>
          <p:cNvPr id="44" name="Vorm 43"/>
          <p:cNvCxnSpPr>
            <a:endCxn id="4" idx="1"/>
          </p:cNvCxnSpPr>
          <p:nvPr/>
        </p:nvCxnSpPr>
        <p:spPr>
          <a:xfrm rot="5400000" flipH="1" flipV="1">
            <a:off x="863588" y="1952836"/>
            <a:ext cx="1548172" cy="9721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>
            <a:stCxn id="106" idx="2"/>
          </p:cNvCxnSpPr>
          <p:nvPr/>
        </p:nvCxnSpPr>
        <p:spPr>
          <a:xfrm rot="16200000" flipH="1">
            <a:off x="1349642" y="2942946"/>
            <a:ext cx="720080" cy="111612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Vorm 53"/>
          <p:cNvCxnSpPr>
            <a:endCxn id="6" idx="1"/>
          </p:cNvCxnSpPr>
          <p:nvPr/>
        </p:nvCxnSpPr>
        <p:spPr>
          <a:xfrm rot="16200000" flipH="1">
            <a:off x="845586" y="4131078"/>
            <a:ext cx="1692188" cy="115212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5737">
            <a:off x="2237420" y="763548"/>
            <a:ext cx="681942" cy="6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936104" cy="5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Rechte verbindingslijn met pijl 49"/>
          <p:cNvCxnSpPr>
            <a:stCxn id="4" idx="3"/>
            <a:endCxn id="66" idx="1"/>
          </p:cNvCxnSpPr>
          <p:nvPr/>
        </p:nvCxnSpPr>
        <p:spPr>
          <a:xfrm>
            <a:off x="4355976" y="1664804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4644008" y="1052736"/>
            <a:ext cx="2160240" cy="1224136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 = </a:t>
            </a:r>
          </a:p>
          <a:p>
            <a:pPr algn="ctr"/>
            <a:r>
              <a:rPr lang="nl-NL" b="1" dirty="0" smtClean="0"/>
              <a:t>objectief (-)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67" name="Rechthoek 66"/>
          <p:cNvSpPr/>
          <p:nvPr/>
        </p:nvSpPr>
        <p:spPr>
          <a:xfrm>
            <a:off x="6948264" y="980728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cxnSp>
        <p:nvCxnSpPr>
          <p:cNvPr id="70" name="Rechte verbindingslijn met pijl 69"/>
          <p:cNvCxnSpPr/>
          <p:nvPr/>
        </p:nvCxnSpPr>
        <p:spPr>
          <a:xfrm>
            <a:off x="4427984" y="3861048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>
            <a:off x="4427984" y="5589240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hoek 72"/>
          <p:cNvSpPr/>
          <p:nvPr/>
        </p:nvSpPr>
        <p:spPr>
          <a:xfrm>
            <a:off x="4716016" y="2996952"/>
            <a:ext cx="2160240" cy="1512168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Meningen op basis van feiten = </a:t>
            </a:r>
          </a:p>
          <a:p>
            <a:pPr algn="ctr"/>
            <a:r>
              <a:rPr lang="nl-NL" b="1" dirty="0" smtClean="0"/>
              <a:t>informatief (±)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6" name="Rechthoek 75"/>
          <p:cNvSpPr/>
          <p:nvPr/>
        </p:nvSpPr>
        <p:spPr>
          <a:xfrm>
            <a:off x="4716016" y="5013176"/>
            <a:ext cx="2160240" cy="1224136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Meningen op basis van feiten = </a:t>
            </a:r>
          </a:p>
          <a:p>
            <a:pPr algn="ctr"/>
            <a:r>
              <a:rPr lang="nl-NL" b="1" dirty="0" smtClean="0"/>
              <a:t>informatief (±)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8" name="Rechthoek 77"/>
          <p:cNvSpPr/>
          <p:nvPr/>
        </p:nvSpPr>
        <p:spPr>
          <a:xfrm>
            <a:off x="6948264" y="3140968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9" name="Rechthoek 78"/>
          <p:cNvSpPr/>
          <p:nvPr/>
        </p:nvSpPr>
        <p:spPr>
          <a:xfrm>
            <a:off x="6948264" y="5013176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80" name="Liggende oorkonde 79"/>
          <p:cNvSpPr/>
          <p:nvPr/>
        </p:nvSpPr>
        <p:spPr>
          <a:xfrm>
            <a:off x="2195736" y="0"/>
            <a:ext cx="6768752" cy="764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 bron bruikbaar?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752020" y="3004196"/>
            <a:ext cx="2160240" cy="1584176"/>
          </a:xfrm>
          <a:prstGeom prst="rect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Sterk be</a:t>
            </a:r>
            <a:r>
              <a:rPr lang="nl-NL" b="1" dirty="0" smtClean="0">
                <a:latin typeface="Times New Roman"/>
                <a:cs typeface="Times New Roman"/>
              </a:rPr>
              <a:t>ïnvloed door m</a:t>
            </a:r>
            <a:r>
              <a:rPr lang="nl-NL" b="1" dirty="0" smtClean="0"/>
              <a:t>eningen niet op basis van feiten = </a:t>
            </a:r>
          </a:p>
          <a:p>
            <a:pPr algn="ctr"/>
            <a:r>
              <a:rPr lang="nl-NL" b="1" dirty="0" smtClean="0"/>
              <a:t>subjectief (+)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90" name="Rechthoek 89"/>
          <p:cNvSpPr/>
          <p:nvPr/>
        </p:nvSpPr>
        <p:spPr>
          <a:xfrm>
            <a:off x="4729517" y="5013176"/>
            <a:ext cx="2160240" cy="1656184"/>
          </a:xfrm>
          <a:prstGeom prst="rect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Sterk beïnvloed door meningen niet op basis van feiten = </a:t>
            </a:r>
          </a:p>
          <a:p>
            <a:pPr algn="ctr"/>
            <a:r>
              <a:rPr lang="nl-NL" b="1" dirty="0" smtClean="0"/>
              <a:t>subjectief (+)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1" name="Rechthoek 100"/>
          <p:cNvSpPr/>
          <p:nvPr/>
        </p:nvSpPr>
        <p:spPr>
          <a:xfrm>
            <a:off x="4716016" y="1052736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3" name="Rechthoek 102"/>
          <p:cNvSpPr/>
          <p:nvPr/>
        </p:nvSpPr>
        <p:spPr>
          <a:xfrm>
            <a:off x="4747342" y="3148212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4" name="Rechthoek 103"/>
          <p:cNvSpPr/>
          <p:nvPr/>
        </p:nvSpPr>
        <p:spPr>
          <a:xfrm>
            <a:off x="4752152" y="5187558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6" name="Afgeronde rechthoek 105"/>
          <p:cNvSpPr/>
          <p:nvPr/>
        </p:nvSpPr>
        <p:spPr>
          <a:xfrm>
            <a:off x="107504" y="2132856"/>
            <a:ext cx="2088232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8" grpId="0" animBg="1"/>
      <p:bldP spid="88" grpId="1" animBg="1"/>
      <p:bldP spid="90" grpId="0" animBg="1"/>
      <p:bldP spid="90" grpId="1" animBg="1"/>
      <p:bldP spid="101" grpId="0" animBg="1"/>
      <p:bldP spid="101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Vorm 43"/>
          <p:cNvCxnSpPr/>
          <p:nvPr/>
        </p:nvCxnSpPr>
        <p:spPr>
          <a:xfrm rot="5400000" flipH="1" flipV="1">
            <a:off x="863588" y="1664804"/>
            <a:ext cx="1548172" cy="9721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>
            <a:off x="1115616" y="3284984"/>
            <a:ext cx="1080120" cy="648072"/>
          </a:xfrm>
          <a:prstGeom prst="bentConnector3">
            <a:avLst>
              <a:gd name="adj1" fmla="val 111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Vorm 53"/>
          <p:cNvCxnSpPr>
            <a:stCxn id="106" idx="2"/>
            <a:endCxn id="37" idx="1"/>
          </p:cNvCxnSpPr>
          <p:nvPr/>
        </p:nvCxnSpPr>
        <p:spPr>
          <a:xfrm rot="16200000" flipH="1">
            <a:off x="521550" y="3843046"/>
            <a:ext cx="2448272" cy="118813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stCxn id="35" idx="3"/>
          </p:cNvCxnSpPr>
          <p:nvPr/>
        </p:nvCxnSpPr>
        <p:spPr>
          <a:xfrm>
            <a:off x="4283968" y="1412776"/>
            <a:ext cx="3600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4644008" y="836712"/>
            <a:ext cx="2160240" cy="1224136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Feiten = </a:t>
            </a:r>
          </a:p>
          <a:p>
            <a:pPr algn="ctr"/>
            <a:r>
              <a:rPr lang="nl-NL" b="1" dirty="0" smtClean="0"/>
              <a:t>objectief (-)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67" name="Rechthoek 66"/>
          <p:cNvSpPr/>
          <p:nvPr/>
        </p:nvSpPr>
        <p:spPr>
          <a:xfrm>
            <a:off x="6948264" y="836712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cxnSp>
        <p:nvCxnSpPr>
          <p:cNvPr id="70" name="Rechte verbindingslijn met pijl 69"/>
          <p:cNvCxnSpPr/>
          <p:nvPr/>
        </p:nvCxnSpPr>
        <p:spPr>
          <a:xfrm>
            <a:off x="4427984" y="3933056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>
            <a:off x="4427984" y="5589240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hoek 72"/>
          <p:cNvSpPr/>
          <p:nvPr/>
        </p:nvSpPr>
        <p:spPr>
          <a:xfrm>
            <a:off x="4716016" y="3356992"/>
            <a:ext cx="2160240" cy="1224136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Meningen op basis van feiten = </a:t>
            </a:r>
          </a:p>
          <a:p>
            <a:pPr algn="ctr"/>
            <a:r>
              <a:rPr lang="nl-NL" b="1" dirty="0" smtClean="0"/>
              <a:t>informatief (±)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6" name="Rechthoek 75"/>
          <p:cNvSpPr/>
          <p:nvPr/>
        </p:nvSpPr>
        <p:spPr>
          <a:xfrm>
            <a:off x="4716016" y="5013176"/>
            <a:ext cx="2160240" cy="1224136"/>
          </a:xfrm>
          <a:prstGeom prst="rect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Meningen op basis van feiten = </a:t>
            </a:r>
          </a:p>
          <a:p>
            <a:pPr algn="ctr"/>
            <a:r>
              <a:rPr lang="nl-NL" b="1" dirty="0" smtClean="0"/>
              <a:t>informatief (±)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8" name="Rechthoek 77"/>
          <p:cNvSpPr/>
          <p:nvPr/>
        </p:nvSpPr>
        <p:spPr>
          <a:xfrm>
            <a:off x="6948264" y="3284984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79" name="Rechthoek 78"/>
          <p:cNvSpPr/>
          <p:nvPr/>
        </p:nvSpPr>
        <p:spPr>
          <a:xfrm>
            <a:off x="6948264" y="5013176"/>
            <a:ext cx="2088232" cy="1440160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Vele (algemeen) =</a:t>
            </a:r>
          </a:p>
          <a:p>
            <a:pPr algn="ctr"/>
            <a:r>
              <a:rPr lang="nl-NL" b="1" dirty="0" smtClean="0"/>
              <a:t>Representatief</a:t>
            </a:r>
          </a:p>
          <a:p>
            <a:pPr algn="ctr"/>
            <a:r>
              <a:rPr lang="nl-NL" b="1" dirty="0" smtClean="0"/>
              <a:t>JA</a:t>
            </a:r>
            <a:endParaRPr lang="nl-NL" b="1" dirty="0"/>
          </a:p>
        </p:txBody>
      </p:sp>
      <p:sp>
        <p:nvSpPr>
          <p:cNvPr id="80" name="Liggende oorkonde 79"/>
          <p:cNvSpPr/>
          <p:nvPr/>
        </p:nvSpPr>
        <p:spPr>
          <a:xfrm>
            <a:off x="2195736" y="0"/>
            <a:ext cx="6768752" cy="764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 bron bruikbaar?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716016" y="3140968"/>
            <a:ext cx="2160240" cy="1512168"/>
          </a:xfrm>
          <a:prstGeom prst="rect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Sterk be</a:t>
            </a:r>
            <a:r>
              <a:rPr lang="nl-NL" b="1" dirty="0" smtClean="0">
                <a:latin typeface="Times New Roman"/>
                <a:cs typeface="Times New Roman"/>
              </a:rPr>
              <a:t>ïnvloed door </a:t>
            </a:r>
            <a:r>
              <a:rPr lang="nl-NL" b="1" dirty="0" smtClean="0"/>
              <a:t>meningen niet op basis van feiten = </a:t>
            </a:r>
          </a:p>
          <a:p>
            <a:pPr algn="ctr"/>
            <a:r>
              <a:rPr lang="nl-NL" b="1" dirty="0" smtClean="0"/>
              <a:t>subjectief (+)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90" name="Rechthoek 89"/>
          <p:cNvSpPr/>
          <p:nvPr/>
        </p:nvSpPr>
        <p:spPr>
          <a:xfrm>
            <a:off x="4716016" y="4941168"/>
            <a:ext cx="2160240" cy="1440160"/>
          </a:xfrm>
          <a:prstGeom prst="rect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Sterk beïnvloed door meningen niet op basis van feiten = </a:t>
            </a:r>
          </a:p>
          <a:p>
            <a:pPr algn="ctr"/>
            <a:r>
              <a:rPr lang="nl-NL" b="1" dirty="0" smtClean="0"/>
              <a:t>subjectief (+)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1" name="Rechthoek 100"/>
          <p:cNvSpPr/>
          <p:nvPr/>
        </p:nvSpPr>
        <p:spPr>
          <a:xfrm>
            <a:off x="6948264" y="908720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3" name="Rechthoek 102"/>
          <p:cNvSpPr/>
          <p:nvPr/>
        </p:nvSpPr>
        <p:spPr>
          <a:xfrm>
            <a:off x="6948264" y="3212976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4" name="Rechthoek 103"/>
          <p:cNvSpPr/>
          <p:nvPr/>
        </p:nvSpPr>
        <p:spPr>
          <a:xfrm>
            <a:off x="6876256" y="5085184"/>
            <a:ext cx="2088232" cy="1296144"/>
          </a:xfrm>
          <a:prstGeom prst="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Eén / enkele  (uniek) =</a:t>
            </a:r>
          </a:p>
          <a:p>
            <a:pPr algn="ctr"/>
            <a:r>
              <a:rPr lang="nl-NL" b="1" dirty="0" smtClean="0"/>
              <a:t>Niet representatief</a:t>
            </a:r>
          </a:p>
          <a:p>
            <a:pPr algn="ctr"/>
            <a:r>
              <a:rPr lang="nl-NL" b="1" dirty="0" smtClean="0"/>
              <a:t>NEE</a:t>
            </a:r>
            <a:endParaRPr lang="nl-NL" b="1" dirty="0"/>
          </a:p>
        </p:txBody>
      </p:sp>
      <p:sp>
        <p:nvSpPr>
          <p:cNvPr id="106" name="Afgeronde rechthoek 105"/>
          <p:cNvSpPr/>
          <p:nvPr/>
        </p:nvSpPr>
        <p:spPr>
          <a:xfrm>
            <a:off x="107504" y="2204864"/>
            <a:ext cx="208823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2123728" y="836712"/>
            <a:ext cx="2160240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36" name="Rechthoek 35"/>
          <p:cNvSpPr/>
          <p:nvPr/>
        </p:nvSpPr>
        <p:spPr>
          <a:xfrm>
            <a:off x="2276128" y="3140968"/>
            <a:ext cx="2160240" cy="158417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37" name="Rechthoek 36"/>
          <p:cNvSpPr/>
          <p:nvPr/>
        </p:nvSpPr>
        <p:spPr>
          <a:xfrm>
            <a:off x="2339752" y="4797152"/>
            <a:ext cx="2016224" cy="1728192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8" grpId="0" animBg="1"/>
      <p:bldP spid="88" grpId="1" animBg="1"/>
      <p:bldP spid="90" grpId="0" animBg="1"/>
      <p:bldP spid="90" grpId="1" animBg="1"/>
      <p:bldP spid="101" grpId="0" animBg="1"/>
      <p:bldP spid="101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87624" y="1844824"/>
            <a:ext cx="2232248" cy="10081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</a:t>
            </a:r>
            <a:endParaRPr 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5652120" y="1844824"/>
            <a:ext cx="2232248" cy="10081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Beeld en geluid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5580112" y="3717032"/>
            <a:ext cx="2232248" cy="10081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sp>
        <p:nvSpPr>
          <p:cNvPr id="8" name="Rechthoek 7"/>
          <p:cNvSpPr/>
          <p:nvPr/>
        </p:nvSpPr>
        <p:spPr>
          <a:xfrm>
            <a:off x="1259632" y="3717032"/>
            <a:ext cx="2232248" cy="10081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Bouwwerken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5737">
            <a:off x="2480222" y="1182206"/>
            <a:ext cx="681942" cy="6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lander\Local Settings\Temporary Internet Files\Content.IE5\Y85O6I31\MC9004412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008">
            <a:off x="904769" y="1141366"/>
            <a:ext cx="698281" cy="69828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49702" y="188640"/>
            <a:ext cx="51804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340768"/>
            <a:ext cx="648072" cy="4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9831">
            <a:off x="967565" y="479286"/>
            <a:ext cx="672489" cy="50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88640"/>
            <a:ext cx="841541" cy="109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43608" y="4725144"/>
            <a:ext cx="1181820" cy="6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725144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517232"/>
            <a:ext cx="1152128" cy="94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836712"/>
            <a:ext cx="1011560" cy="1011560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908720"/>
            <a:ext cx="1218446" cy="7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 descr="C:\Documents and Settings\lander\Local Settings\Temporary Internet Files\Content.IE5\F3EK1P8R\MC900436374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188640"/>
            <a:ext cx="1714500" cy="1714500"/>
          </a:xfrm>
          <a:prstGeom prst="rect">
            <a:avLst/>
          </a:prstGeom>
          <a:noFill/>
        </p:spPr>
      </p:pic>
      <p:pic>
        <p:nvPicPr>
          <p:cNvPr id="42" name="Afbeelding 41" descr="de_verteller_klei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6136" y="4874096"/>
            <a:ext cx="1828800" cy="1219200"/>
          </a:xfrm>
          <a:prstGeom prst="rect">
            <a:avLst/>
          </a:prstGeom>
        </p:spPr>
      </p:pic>
      <p:cxnSp>
        <p:nvCxnSpPr>
          <p:cNvPr id="44" name="Vorm 43"/>
          <p:cNvCxnSpPr>
            <a:endCxn id="4" idx="3"/>
          </p:cNvCxnSpPr>
          <p:nvPr/>
        </p:nvCxnSpPr>
        <p:spPr>
          <a:xfrm rot="16200000" flipV="1">
            <a:off x="3761910" y="2006842"/>
            <a:ext cx="432048" cy="111612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>
            <a:endCxn id="5" idx="1"/>
          </p:cNvCxnSpPr>
          <p:nvPr/>
        </p:nvCxnSpPr>
        <p:spPr>
          <a:xfrm rot="5400000" flipH="1" flipV="1">
            <a:off x="4878034" y="2006842"/>
            <a:ext cx="432048" cy="111612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Vorm 51"/>
          <p:cNvCxnSpPr>
            <a:endCxn id="8" idx="3"/>
          </p:cNvCxnSpPr>
          <p:nvPr/>
        </p:nvCxnSpPr>
        <p:spPr>
          <a:xfrm rot="5400000">
            <a:off x="3797914" y="3483006"/>
            <a:ext cx="432048" cy="10441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Vorm 53"/>
          <p:cNvCxnSpPr>
            <a:endCxn id="6" idx="1"/>
          </p:cNvCxnSpPr>
          <p:nvPr/>
        </p:nvCxnSpPr>
        <p:spPr>
          <a:xfrm>
            <a:off x="4535996" y="3717033"/>
            <a:ext cx="1044116" cy="504055"/>
          </a:xfrm>
          <a:prstGeom prst="bentConnector3">
            <a:avLst>
              <a:gd name="adj1" fmla="val -57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43497"/>
            <a:ext cx="936104" cy="5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Afgeronde rechthoek 24"/>
          <p:cNvSpPr/>
          <p:nvPr/>
        </p:nvSpPr>
        <p:spPr>
          <a:xfrm>
            <a:off x="3419872" y="2780928"/>
            <a:ext cx="223224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1196">
            <a:off x="772396" y="-62382"/>
            <a:ext cx="26039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fgeronde rechthoek 3"/>
          <p:cNvSpPr/>
          <p:nvPr/>
        </p:nvSpPr>
        <p:spPr>
          <a:xfrm>
            <a:off x="3563888" y="2636912"/>
            <a:ext cx="1872208" cy="792088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19672" y="1196752"/>
            <a:ext cx="1800200" cy="1008112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Documenten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91880" y="4149080"/>
            <a:ext cx="2016224" cy="864096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Informatieve </a:t>
            </a:r>
          </a:p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teksten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796136" y="1196752"/>
            <a:ext cx="2016224" cy="1080120"/>
          </a:xfrm>
          <a:prstGeom prst="rect">
            <a:avLst/>
          </a:prstGeom>
          <a:solidFill>
            <a:srgbClr val="66FF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Teksten met vooral meningen en gevoelens</a:t>
            </a:r>
            <a:endParaRPr lang="nl-NL" sz="2000" b="1" dirty="0">
              <a:solidFill>
                <a:schemeClr val="tx1"/>
              </a:solidFill>
            </a:endParaRPr>
          </a:p>
        </p:txBody>
      </p:sp>
      <p:cxnSp>
        <p:nvCxnSpPr>
          <p:cNvPr id="11" name="Gebogen verbindingslijn 10"/>
          <p:cNvCxnSpPr/>
          <p:nvPr/>
        </p:nvCxnSpPr>
        <p:spPr>
          <a:xfrm rot="10800000">
            <a:off x="3491880" y="1700808"/>
            <a:ext cx="1008112" cy="936104"/>
          </a:xfrm>
          <a:prstGeom prst="bentConnector3">
            <a:avLst>
              <a:gd name="adj1" fmla="val 177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Gebogen verbindingslijn 13"/>
          <p:cNvCxnSpPr/>
          <p:nvPr/>
        </p:nvCxnSpPr>
        <p:spPr>
          <a:xfrm flipV="1">
            <a:off x="4499992" y="1700808"/>
            <a:ext cx="1224136" cy="864096"/>
          </a:xfrm>
          <a:prstGeom prst="bentConnector3">
            <a:avLst>
              <a:gd name="adj1" fmla="val 3709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endCxn id="6" idx="0"/>
          </p:cNvCxnSpPr>
          <p:nvPr/>
        </p:nvCxnSpPr>
        <p:spPr>
          <a:xfrm>
            <a:off x="4499992" y="342900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25144"/>
            <a:ext cx="1368152" cy="8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Documents and Settings\lander\Local Settings\Temporary Internet Files\Content.IE5\V2DMBP5I\MC90044173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1443608" cy="1443608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8224">
            <a:off x="7219397" y="789928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076056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7651446" y="5708031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076056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076056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148064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800318"/>
            <a:ext cx="1368152" cy="8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104360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57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104360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04360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425552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301208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met pijl 30"/>
          <p:cNvCxnSpPr/>
          <p:nvPr/>
        </p:nvCxnSpPr>
        <p:spPr>
          <a:xfrm>
            <a:off x="269979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69979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69979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6804248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804248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6804248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Afgeronde rechthoek 27"/>
          <p:cNvSpPr/>
          <p:nvPr/>
        </p:nvSpPr>
        <p:spPr>
          <a:xfrm>
            <a:off x="1115616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16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1196752"/>
            <a:ext cx="7772400" cy="17580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Ongeschreven en geschreven bronnen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Aflevering 2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475656" y="3573016"/>
            <a:ext cx="6400800" cy="1800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Primair of secundair?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076056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7651446" y="5708031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076056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076056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148064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800318"/>
            <a:ext cx="1368152" cy="8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104360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57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104360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04360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425552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301208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met pijl 30"/>
          <p:cNvCxnSpPr/>
          <p:nvPr/>
        </p:nvCxnSpPr>
        <p:spPr>
          <a:xfrm>
            <a:off x="269979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69979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69979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6804248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804248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6804248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Afgeronde rechthoek 27"/>
          <p:cNvSpPr/>
          <p:nvPr/>
        </p:nvSpPr>
        <p:spPr>
          <a:xfrm>
            <a:off x="1115616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16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508104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8094380" y="5693667"/>
            <a:ext cx="981928" cy="6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508104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508104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800318"/>
            <a:ext cx="1152128" cy="7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49251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10" y="2564904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0852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49251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49251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70" y="3425552"/>
            <a:ext cx="1011560" cy="1011560"/>
          </a:xfrm>
          <a:prstGeom prst="rect">
            <a:avLst/>
          </a:prstGeom>
          <a:noFill/>
        </p:spPr>
      </p:pic>
      <p:cxnSp>
        <p:nvCxnSpPr>
          <p:cNvPr id="31" name="Rechte verbindingslijn met pijl 30"/>
          <p:cNvCxnSpPr/>
          <p:nvPr/>
        </p:nvCxnSpPr>
        <p:spPr>
          <a:xfrm>
            <a:off x="214870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14870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14870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7236296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7236296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236296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Getuige</a:t>
            </a:r>
            <a:endParaRPr lang="nl-NL" b="1" dirty="0"/>
          </a:p>
        </p:txBody>
      </p:sp>
      <p:cxnSp>
        <p:nvCxnSpPr>
          <p:cNvPr id="35" name="Rechte verbindingslijn met pijl 34"/>
          <p:cNvCxnSpPr/>
          <p:nvPr/>
        </p:nvCxnSpPr>
        <p:spPr>
          <a:xfrm flipH="1">
            <a:off x="3347864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29" idx="3"/>
          </p:cNvCxnSpPr>
          <p:nvPr/>
        </p:nvCxnSpPr>
        <p:spPr>
          <a:xfrm>
            <a:off x="5796136" y="17008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3635896" y="242088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Primair</a:t>
            </a:r>
            <a:endParaRPr lang="nl-NL" b="1" dirty="0"/>
          </a:p>
        </p:txBody>
      </p:sp>
      <p:sp>
        <p:nvSpPr>
          <p:cNvPr id="38" name="Gelijk 37"/>
          <p:cNvSpPr/>
          <p:nvPr/>
        </p:nvSpPr>
        <p:spPr>
          <a:xfrm>
            <a:off x="4499992" y="1988840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3635896" y="31409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Getuige</a:t>
            </a:r>
            <a:endParaRPr lang="nl-NL" b="1" dirty="0"/>
          </a:p>
        </p:txBody>
      </p:sp>
      <p:cxnSp>
        <p:nvCxnSpPr>
          <p:cNvPr id="56" name="Rechte verbindingslijn met pijl 55"/>
          <p:cNvCxnSpPr/>
          <p:nvPr/>
        </p:nvCxnSpPr>
        <p:spPr>
          <a:xfrm flipH="1">
            <a:off x="3347864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stCxn id="55" idx="3"/>
          </p:cNvCxnSpPr>
          <p:nvPr/>
        </p:nvCxnSpPr>
        <p:spPr>
          <a:xfrm>
            <a:off x="5796136" y="335699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3635896" y="407707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Primair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9" name="Gelijk 58"/>
          <p:cNvSpPr/>
          <p:nvPr/>
        </p:nvSpPr>
        <p:spPr>
          <a:xfrm>
            <a:off x="4499992" y="3645024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3635896" y="48691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Getuige </a:t>
            </a:r>
            <a:endParaRPr lang="nl-NL" b="1" dirty="0"/>
          </a:p>
        </p:txBody>
      </p:sp>
      <p:cxnSp>
        <p:nvCxnSpPr>
          <p:cNvPr id="64" name="Rechte verbindingslijn met pijl 63"/>
          <p:cNvCxnSpPr/>
          <p:nvPr/>
        </p:nvCxnSpPr>
        <p:spPr>
          <a:xfrm flipH="1">
            <a:off x="3347864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3" idx="3"/>
          </p:cNvCxnSpPr>
          <p:nvPr/>
        </p:nvCxnSpPr>
        <p:spPr>
          <a:xfrm>
            <a:off x="5796136" y="50851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3635896" y="580526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Primair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7" name="Gelijk 66"/>
          <p:cNvSpPr/>
          <p:nvPr/>
        </p:nvSpPr>
        <p:spPr>
          <a:xfrm>
            <a:off x="4499992" y="5373216"/>
            <a:ext cx="504056" cy="36004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467544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3635896" y="1484784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Geen getuige</a:t>
            </a:r>
            <a:endParaRPr lang="nl-NL" b="1" dirty="0"/>
          </a:p>
        </p:txBody>
      </p:sp>
      <p:sp>
        <p:nvSpPr>
          <p:cNvPr id="42" name="Rechthoek 41"/>
          <p:cNvSpPr/>
          <p:nvPr/>
        </p:nvSpPr>
        <p:spPr>
          <a:xfrm>
            <a:off x="3635896" y="314096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Geen getuige</a:t>
            </a:r>
            <a:endParaRPr lang="nl-NL" sz="2000" b="1" dirty="0"/>
          </a:p>
        </p:txBody>
      </p:sp>
      <p:sp>
        <p:nvSpPr>
          <p:cNvPr id="44" name="Rechthoek 43"/>
          <p:cNvSpPr/>
          <p:nvPr/>
        </p:nvSpPr>
        <p:spPr>
          <a:xfrm>
            <a:off x="3635896" y="48691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Geen getuige</a:t>
            </a:r>
            <a:endParaRPr lang="nl-NL" b="1" dirty="0"/>
          </a:p>
        </p:txBody>
      </p:sp>
      <p:sp>
        <p:nvSpPr>
          <p:cNvPr id="47" name="Rechthoek 46"/>
          <p:cNvSpPr/>
          <p:nvPr/>
        </p:nvSpPr>
        <p:spPr>
          <a:xfrm>
            <a:off x="3635896" y="2420888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Secundair</a:t>
            </a:r>
            <a:endParaRPr lang="nl-NL" b="1" dirty="0"/>
          </a:p>
        </p:txBody>
      </p:sp>
      <p:sp>
        <p:nvSpPr>
          <p:cNvPr id="48" name="Rechthoek 47"/>
          <p:cNvSpPr/>
          <p:nvPr/>
        </p:nvSpPr>
        <p:spPr>
          <a:xfrm>
            <a:off x="3635896" y="407707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Secundair</a:t>
            </a:r>
            <a:endParaRPr lang="nl-NL" b="1" dirty="0"/>
          </a:p>
        </p:txBody>
      </p:sp>
      <p:sp>
        <p:nvSpPr>
          <p:cNvPr id="49" name="Rechthoek 48"/>
          <p:cNvSpPr/>
          <p:nvPr/>
        </p:nvSpPr>
        <p:spPr>
          <a:xfrm>
            <a:off x="3635896" y="580526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Secundair</a:t>
            </a:r>
            <a:endParaRPr lang="nl-NL" b="1" dirty="0"/>
          </a:p>
        </p:txBody>
      </p:sp>
      <p:pic>
        <p:nvPicPr>
          <p:cNvPr id="1034" name="Picture 10" descr="D:\lander\Mijn documenten\Mijn afbeeldingen\Microsoft Mediagalerie\j029547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301208"/>
            <a:ext cx="936104" cy="1298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16" grpId="0" animBg="1"/>
      <p:bldP spid="25" grpId="0" animBg="1"/>
      <p:bldP spid="26" grpId="0" animBg="1"/>
      <p:bldP spid="43" grpId="0" animBg="1"/>
      <p:bldP spid="58" grpId="0" animBg="1"/>
      <p:bldP spid="66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830065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Ongeschreven en geschreven bronnen</a:t>
            </a:r>
            <a:b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Aflevering 3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Objectief – informatief – subjectief</a:t>
            </a:r>
          </a:p>
          <a:p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Standplaatsgebonden	</a:t>
            </a: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5076056" y="4725144"/>
            <a:ext cx="3240360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Teksten met vooral meningen en gevoelens</a:t>
            </a:r>
            <a:endParaRPr lang="nl-NL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224">
            <a:off x="7651446" y="5708031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hoek 17"/>
          <p:cNvSpPr/>
          <p:nvPr/>
        </p:nvSpPr>
        <p:spPr>
          <a:xfrm>
            <a:off x="5076056" y="1700808"/>
            <a:ext cx="3168352" cy="1152128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Documenten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5076056" y="3212976"/>
            <a:ext cx="3168352" cy="1224136"/>
          </a:xfrm>
          <a:prstGeom prst="rect">
            <a:avLst/>
          </a:prstGeom>
          <a:solidFill>
            <a:srgbClr val="66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Informatieve teksten</a:t>
            </a:r>
            <a:endParaRPr lang="nl-NL" b="1" dirty="0"/>
          </a:p>
        </p:txBody>
      </p:sp>
      <p:sp>
        <p:nvSpPr>
          <p:cNvPr id="4" name="Afgeronde rechthoek 3"/>
          <p:cNvSpPr/>
          <p:nvPr/>
        </p:nvSpPr>
        <p:spPr>
          <a:xfrm>
            <a:off x="5148064" y="404664"/>
            <a:ext cx="3168352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1043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800318"/>
            <a:ext cx="1368152" cy="8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hoek 15"/>
          <p:cNvSpPr/>
          <p:nvPr/>
        </p:nvSpPr>
        <p:spPr>
          <a:xfrm>
            <a:off x="1043608" y="1700808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Voorwerpen en gebouwen</a:t>
            </a:r>
            <a:endParaRPr lang="nl-NL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931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570" y="1833809"/>
            <a:ext cx="1335410" cy="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hoek 24"/>
          <p:cNvSpPr/>
          <p:nvPr/>
        </p:nvSpPr>
        <p:spPr>
          <a:xfrm>
            <a:off x="1043608" y="3212976"/>
            <a:ext cx="3456384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Beeld en geluid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043608" y="4725144"/>
            <a:ext cx="3456384" cy="12961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Levende personen</a:t>
            </a:r>
            <a:endParaRPr lang="nl-NL" b="1" dirty="0"/>
          </a:p>
        </p:txBody>
      </p:sp>
      <p:pic>
        <p:nvPicPr>
          <p:cNvPr id="27" name="Picture 16" descr="C:\Documents and Settings\lander\Local Settings\Temporary Internet Files\Content.IE5\OUADL8K8\MC9004417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425552"/>
            <a:ext cx="1011560" cy="10115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301208"/>
            <a:ext cx="6768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met pijl 30"/>
          <p:cNvCxnSpPr/>
          <p:nvPr/>
        </p:nvCxnSpPr>
        <p:spPr>
          <a:xfrm>
            <a:off x="269979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699792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699792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6804248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804248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6804248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Afgeronde rechthoek 27"/>
          <p:cNvSpPr/>
          <p:nvPr/>
        </p:nvSpPr>
        <p:spPr>
          <a:xfrm>
            <a:off x="1115616" y="404664"/>
            <a:ext cx="3312368" cy="100811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Ongeschreven bronnen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16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593</Words>
  <Application>Microsoft Office PowerPoint</Application>
  <PresentationFormat>Diavoorstelling (4:3)</PresentationFormat>
  <Paragraphs>218</Paragraphs>
  <Slides>17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Office-thema</vt:lpstr>
      <vt:lpstr>Pakket</vt:lpstr>
      <vt:lpstr>Ongeschreven en geschreven bronnen Aflevering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Ongeschreven en geschreven bronnen Aflevering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SG de Amersfoortse 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Ongeschreven en geschreven bronnen</dc:title>
  <dc:creator>Lander</dc:creator>
  <cp:lastModifiedBy>Lander</cp:lastModifiedBy>
  <cp:revision>48</cp:revision>
  <dcterms:created xsi:type="dcterms:W3CDTF">2012-02-24T23:37:01Z</dcterms:created>
  <dcterms:modified xsi:type="dcterms:W3CDTF">2015-11-08T23:04:33Z</dcterms:modified>
</cp:coreProperties>
</file>